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1" r:id="rId5"/>
    <p:sldId id="263" r:id="rId6"/>
    <p:sldId id="264" r:id="rId7"/>
    <p:sldId id="265" r:id="rId8"/>
    <p:sldId id="266" r:id="rId9"/>
    <p:sldId id="267" r:id="rId10"/>
    <p:sldId id="268" r:id="rId11"/>
  </p:sldIdLst>
  <p:sldSz cx="18288000" cy="10287000"/>
  <p:notesSz cx="6858000" cy="9144000"/>
  <p:embeddedFontLst>
    <p:embeddedFont>
      <p:font typeface="Assistant" pitchFamily="2" charset="-79"/>
      <p:regular r:id="rId12"/>
    </p:embeddedFont>
    <p:embeddedFont>
      <p:font typeface="Assistant Bold" charset="-79"/>
      <p:regular r:id="rId13"/>
    </p:embeddedFont>
    <p:embeddedFont>
      <p:font typeface="Segoe UI" panose="020B0502040204020203" pitchFamily="34" charset="0"/>
      <p:regular r:id="rId14"/>
      <p:bold r:id="rId15"/>
      <p:italic r:id="rId16"/>
      <p:boldItalic r:id="rId17"/>
    </p:embeddedFont>
    <p:embeddedFont>
      <p:font typeface="Source Serif Pro" panose="02040603050405020204" pitchFamily="18" charset="0"/>
      <p:regular r:id="rId18"/>
    </p:embeddedFont>
    <p:embeddedFont>
      <p:font typeface="Source Serif Pro Bold" panose="02040803050405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9657" y="0"/>
            <a:ext cx="898810" cy="10287000"/>
          </a:xfrm>
          <a:prstGeom prst="rect">
            <a:avLst/>
          </a:prstGeom>
          <a:solidFill>
            <a:srgbClr val="986B49"/>
          </a:solid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943600" cy="10287000"/>
            <a:chOff x="0" y="0"/>
            <a:chExt cx="79248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4800" cy="13716000"/>
            </a:xfrm>
            <a:custGeom>
              <a:avLst/>
              <a:gdLst/>
              <a:ahLst/>
              <a:cxnLst/>
              <a:rect l="l" t="t" r="r" b="b"/>
              <a:pathLst>
                <a:path w="7924800" h="13716000">
                  <a:moveTo>
                    <a:pt x="0" y="0"/>
                  </a:moveTo>
                  <a:lnTo>
                    <a:pt x="7924800" y="0"/>
                  </a:lnTo>
                  <a:lnTo>
                    <a:pt x="79248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79645" r="-79645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3037" y="2597371"/>
            <a:ext cx="6505205" cy="5089084"/>
            <a:chOff x="0" y="0"/>
            <a:chExt cx="8673607" cy="6785445"/>
          </a:xfrm>
        </p:grpSpPr>
        <p:sp>
          <p:nvSpPr>
            <p:cNvPr id="6" name="TextBox 6"/>
            <p:cNvSpPr txBox="1"/>
            <p:nvPr/>
          </p:nvSpPr>
          <p:spPr>
            <a:xfrm>
              <a:off x="0" y="6033817"/>
              <a:ext cx="867360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Brewing</a:t>
              </a:r>
              <a:r>
                <a:rPr lang="en-US" sz="33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Insights and Trends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0"/>
              <a:ext cx="8673607" cy="5419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104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Coffee Shop sales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0742" y="2057400"/>
            <a:ext cx="4006516" cy="6172200"/>
          </a:xfrm>
          <a:custGeom>
            <a:avLst/>
            <a:gdLst/>
            <a:ahLst/>
            <a:cxnLst/>
            <a:rect l="l" t="t" r="r" b="b"/>
            <a:pathLst>
              <a:path w="4006516" h="6172200">
                <a:moveTo>
                  <a:pt x="0" y="0"/>
                </a:moveTo>
                <a:lnTo>
                  <a:pt x="4006516" y="0"/>
                </a:lnTo>
                <a:lnTo>
                  <a:pt x="400651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4755" y="838200"/>
            <a:ext cx="6234545" cy="4114800"/>
          </a:xfrm>
          <a:custGeom>
            <a:avLst/>
            <a:gdLst/>
            <a:ahLst/>
            <a:cxnLst/>
            <a:rect l="l" t="t" r="r" b="b"/>
            <a:pathLst>
              <a:path w="6234545" h="4114800">
                <a:moveTo>
                  <a:pt x="0" y="0"/>
                </a:moveTo>
                <a:lnTo>
                  <a:pt x="6234545" y="0"/>
                </a:lnTo>
                <a:lnTo>
                  <a:pt x="62345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4" name="Group 4"/>
          <p:cNvGrpSpPr/>
          <p:nvPr/>
        </p:nvGrpSpPr>
        <p:grpSpPr>
          <a:xfrm>
            <a:off x="381000" y="733425"/>
            <a:ext cx="13248677" cy="7373763"/>
            <a:chOff x="0" y="0"/>
            <a:chExt cx="17664902" cy="983168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664902" cy="1467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42"/>
                </a:lnSpc>
              </a:pPr>
              <a:r>
                <a:rPr lang="en-US" sz="7285" spc="-72" dirty="0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50182"/>
              <a:ext cx="13439872" cy="798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34"/>
                </a:lnSpc>
              </a:pPr>
              <a:r>
                <a:rPr lang="en-US" sz="4622" b="1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Objective:</a:t>
              </a:r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US" sz="32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Providing a</a:t>
              </a:r>
              <a:r>
                <a:rPr lang="en-US" sz="3222" u="non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n overview of the coffee shop's sales performance across different products and periods.</a:t>
              </a:r>
            </a:p>
            <a:p>
              <a:pPr algn="l">
                <a:lnSpc>
                  <a:spcPts val="5735"/>
                </a:lnSpc>
              </a:pPr>
              <a:endParaRPr lang="en-US" sz="3222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US" sz="3222" u="non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Identifying key insights that will help improve operations, inventory management, and marketing strategies.</a:t>
              </a:r>
            </a:p>
            <a:p>
              <a:pPr marL="0" lvl="0" indent="0" algn="l">
                <a:lnSpc>
                  <a:spcPts val="5670"/>
                </a:lnSpc>
              </a:pPr>
              <a:endParaRPr lang="en-US" sz="3222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4" name="Group 4"/>
          <p:cNvGrpSpPr/>
          <p:nvPr/>
        </p:nvGrpSpPr>
        <p:grpSpPr>
          <a:xfrm>
            <a:off x="381000" y="733425"/>
            <a:ext cx="13248677" cy="4558121"/>
            <a:chOff x="0" y="0"/>
            <a:chExt cx="17664902" cy="607749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664902" cy="148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42"/>
                </a:lnSpc>
              </a:pPr>
              <a:r>
                <a:rPr lang="en-US" sz="7285" spc="-72" dirty="0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50183"/>
              <a:ext cx="13439871" cy="4227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34"/>
                </a:lnSpc>
              </a:pPr>
              <a:r>
                <a:rPr lang="en-US" sz="4622" b="1" dirty="0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Agenda:</a:t>
              </a:r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001" sz="3600" b="1" dirty="0"/>
                <a:t>Data Source Overview</a:t>
              </a:r>
              <a:endParaRPr lang="en-US" sz="3600" b="1" dirty="0"/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001" sz="3600" b="1" dirty="0"/>
                <a:t>Dashboard Overview</a:t>
              </a:r>
              <a:r>
                <a:rPr lang="en-US" sz="3600" b="1" dirty="0"/>
                <a:t> &amp; </a:t>
              </a:r>
              <a:r>
                <a:rPr lang="en-001" sz="3600" b="1" dirty="0"/>
                <a:t>Visualizations Breakdown</a:t>
              </a:r>
              <a:endParaRPr lang="en-US" sz="3600" b="1" dirty="0"/>
            </a:p>
            <a:p>
              <a:pPr marL="695664" lvl="1" indent="-347832" algn="l">
                <a:lnSpc>
                  <a:spcPts val="5735"/>
                </a:lnSpc>
                <a:buFont typeface="Arial"/>
                <a:buChar char="•"/>
              </a:pPr>
              <a:r>
                <a:rPr lang="en-US" sz="3600" b="1" dirty="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Recommendations</a:t>
              </a:r>
              <a:endParaRPr lang="en-US" sz="3222" u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21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4" name="Group 4"/>
          <p:cNvGrpSpPr/>
          <p:nvPr/>
        </p:nvGrpSpPr>
        <p:grpSpPr>
          <a:xfrm>
            <a:off x="381000" y="733425"/>
            <a:ext cx="13248677" cy="7481613"/>
            <a:chOff x="0" y="0"/>
            <a:chExt cx="17664902" cy="9975486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664902" cy="1487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42"/>
                </a:lnSpc>
              </a:pPr>
              <a:r>
                <a:rPr lang="en-001" sz="8000" b="1" dirty="0"/>
                <a:t>Data Source Overview</a:t>
              </a:r>
              <a:endParaRPr lang="en-US" sz="8000" b="1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50183"/>
              <a:ext cx="13439871" cy="812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b="1" u="none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Products_id</a:t>
              </a:r>
              <a:endParaRPr lang="en-US" sz="4400" b="1" u="none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u="none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Products_category</a:t>
              </a:r>
              <a:endParaRPr lang="en-US" sz="4400" b="1" u="none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u="none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Products_</a:t>
              </a:r>
              <a:r>
                <a:rPr lang="en-US" sz="44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detail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Store_id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u="none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Store_location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transaction_id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transaction_date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transaction_qty</a:t>
              </a:r>
              <a:endParaRPr lang="en-US" sz="4400" b="1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  <a:p>
              <a:pPr marL="571500" indent="-571500" algn="l">
                <a:buFont typeface="Arial" panose="020B0604020202020204" pitchFamily="34" charset="0"/>
                <a:buChar char="•"/>
              </a:pPr>
              <a:r>
                <a:rPr lang="en-US" sz="4400" b="1" u="none" dirty="0" err="1">
                  <a:solidFill>
                    <a:srgbClr val="000000"/>
                  </a:solidFill>
                  <a:latin typeface="Segoe UI" panose="020B0502040204020203" pitchFamily="34" charset="0"/>
                  <a:ea typeface="Assistant"/>
                  <a:cs typeface="Segoe UI" panose="020B0502040204020203" pitchFamily="34" charset="0"/>
                  <a:sym typeface="Assistant Bold"/>
                </a:rPr>
                <a:t>Unit_price</a:t>
              </a:r>
              <a:endParaRPr lang="en-US" sz="4400" b="1" u="none" dirty="0">
                <a:solidFill>
                  <a:srgbClr val="000000"/>
                </a:solidFill>
                <a:latin typeface="Segoe UI" panose="020B0502040204020203" pitchFamily="34" charset="0"/>
                <a:ea typeface="Assistant"/>
                <a:cs typeface="Segoe UI" panose="020B0502040204020203" pitchFamily="34" charset="0"/>
                <a:sym typeface="Assistan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06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5742145" y="186412"/>
            <a:ext cx="630596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 dirty="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Dashboard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3143" y="9115199"/>
            <a:ext cx="282285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Overview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9" b="-579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6797393" y="9115199"/>
            <a:ext cx="4464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Monthly Sales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" r="-745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6126836" y="9115199"/>
            <a:ext cx="60343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Customer bahavior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211" y="8009111"/>
            <a:ext cx="19206423" cy="4119575"/>
          </a:xfrm>
          <a:custGeom>
            <a:avLst/>
            <a:gdLst/>
            <a:ahLst/>
            <a:cxnLst/>
            <a:rect l="l" t="t" r="r" b="b"/>
            <a:pathLst>
              <a:path w="19206423" h="4119575">
                <a:moveTo>
                  <a:pt x="0" y="0"/>
                </a:moveTo>
                <a:lnTo>
                  <a:pt x="19206422" y="0"/>
                </a:lnTo>
                <a:lnTo>
                  <a:pt x="19206422" y="4119575"/>
                </a:lnTo>
                <a:lnTo>
                  <a:pt x="0" y="411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668997" y="1124176"/>
            <a:ext cx="14452260" cy="8000549"/>
          </a:xfrm>
          <a:custGeom>
            <a:avLst/>
            <a:gdLst/>
            <a:ahLst/>
            <a:cxnLst/>
            <a:rect l="l" t="t" r="r" b="b"/>
            <a:pathLst>
              <a:path w="14452260" h="8000549">
                <a:moveTo>
                  <a:pt x="0" y="0"/>
                </a:moveTo>
                <a:lnTo>
                  <a:pt x="14452259" y="0"/>
                </a:lnTo>
                <a:lnTo>
                  <a:pt x="14452259" y="8000548"/>
                </a:lnTo>
                <a:lnTo>
                  <a:pt x="0" y="80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" r="-745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5698211" y="9115199"/>
            <a:ext cx="63090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Adjusted price impact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372100" cy="10287000"/>
            <a:chOff x="0" y="0"/>
            <a:chExt cx="71628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2800" cy="13716000"/>
            </a:xfrm>
            <a:custGeom>
              <a:avLst/>
              <a:gdLst/>
              <a:ahLst/>
              <a:cxnLst/>
              <a:rect l="l" t="t" r="r" b="b"/>
              <a:pathLst>
                <a:path w="7162800" h="13716000">
                  <a:moveTo>
                    <a:pt x="0" y="0"/>
                  </a:moveTo>
                  <a:lnTo>
                    <a:pt x="7162800" y="0"/>
                  </a:lnTo>
                  <a:lnTo>
                    <a:pt x="71628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93437" r="-93437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31021" y="1951526"/>
            <a:ext cx="4121692" cy="3504003"/>
            <a:chOff x="0" y="0"/>
            <a:chExt cx="5495589" cy="4672004"/>
          </a:xfrm>
        </p:grpSpPr>
        <p:sp>
          <p:nvSpPr>
            <p:cNvPr id="5" name="TextBox 5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Focus on keeping high-demand products like espresso-based drinks and coffee beans well-stocked during peak hours.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Stock More High-Selling Productss.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23665" y="1951526"/>
            <a:ext cx="4121692" cy="3504003"/>
            <a:chOff x="0" y="0"/>
            <a:chExt cx="5495589" cy="46720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Targeted promotions for products like packaged chocolates and branded items could help improve their sales.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Promote Low-Selling Categories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94058" y="371475"/>
            <a:ext cx="995099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spc="-69" dirty="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Recommendations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31021" y="5988929"/>
            <a:ext cx="4121692" cy="3504003"/>
            <a:chOff x="0" y="0"/>
            <a:chExt cx="5495589" cy="46720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Given that mornings are the busiest, staffing could be adjusted to ensure fast service and maximize customer satisfaction.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Optimize Staffing for Peak Times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23665" y="5988929"/>
            <a:ext cx="4121692" cy="3504003"/>
            <a:chOff x="0" y="0"/>
            <a:chExt cx="5495589" cy="467200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664433"/>
              <a:ext cx="5495589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Introduce more variations or premium offerings in the tea and bakery categories to expand the menu and attract different customer segments.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49558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Product Diversification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184</Words>
  <Application>Microsoft Office PowerPoint</Application>
  <PresentationFormat>Custom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Assistant Bold</vt:lpstr>
      <vt:lpstr>Source Serif Pro Bold</vt:lpstr>
      <vt:lpstr>Arial</vt:lpstr>
      <vt:lpstr>Source Serif Pro</vt:lpstr>
      <vt:lpstr>Calibri</vt:lpstr>
      <vt:lpstr>Segoe UI</vt:lpstr>
      <vt:lpstr>Assistant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Brewing Insights and Trends</dc:title>
  <cp:lastModifiedBy>Ahmed El-massri</cp:lastModifiedBy>
  <cp:revision>5</cp:revision>
  <dcterms:created xsi:type="dcterms:W3CDTF">2006-08-16T00:00:00Z</dcterms:created>
  <dcterms:modified xsi:type="dcterms:W3CDTF">2024-10-18T21:24:37Z</dcterms:modified>
  <dc:identifier>DAGTW1Ku6Os</dc:identifier>
</cp:coreProperties>
</file>